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7" r:id="rId3"/>
    <p:sldId id="257" r:id="rId4"/>
    <p:sldId id="265" r:id="rId5"/>
    <p:sldId id="262" r:id="rId6"/>
    <p:sldId id="266" r:id="rId7"/>
    <p:sldId id="259" r:id="rId8"/>
    <p:sldId id="261" r:id="rId9"/>
    <p:sldId id="260" r:id="rId10"/>
    <p:sldId id="270" r:id="rId11"/>
    <p:sldId id="263" r:id="rId12"/>
    <p:sldId id="269" r:id="rId13"/>
    <p:sldId id="268"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86" autoAdjust="0"/>
  </p:normalViewPr>
  <p:slideViewPr>
    <p:cSldViewPr>
      <p:cViewPr varScale="1">
        <p:scale>
          <a:sx n="53" d="100"/>
          <a:sy n="5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E850B-3540-4777-90B0-5875A04FFAEE}" type="datetimeFigureOut">
              <a:rPr lang="en-US" smtClean="0"/>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C578B-551D-4235-B23F-1550E1BCF76F}" type="slidenum">
              <a:rPr lang="en-US" smtClean="0"/>
              <a:t>‹#›</a:t>
            </a:fld>
            <a:endParaRPr lang="en-US"/>
          </a:p>
        </p:txBody>
      </p:sp>
    </p:spTree>
    <p:extLst>
      <p:ext uri="{BB962C8B-B14F-4D97-AF65-F5344CB8AC3E}">
        <p14:creationId xmlns:p14="http://schemas.microsoft.com/office/powerpoint/2010/main" val="40173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Canyon/plateaus… clearly</a:t>
            </a:r>
            <a:r>
              <a:rPr lang="en-US" baseline="0" dirty="0" smtClean="0"/>
              <a:t> not in Ohio </a:t>
            </a:r>
            <a:r>
              <a:rPr lang="en-US" baseline="0" dirty="0" smtClean="0">
                <a:sym typeface="Wingdings" panose="05000000000000000000" pitchFamily="2" charset="2"/>
              </a:rPr>
              <a:t> </a:t>
            </a:r>
          </a:p>
          <a:p>
            <a:endParaRPr lang="en-US" baseline="0" dirty="0" smtClean="0">
              <a:sym typeface="Wingdings" panose="05000000000000000000" pitchFamily="2" charset="2"/>
            </a:endParaRPr>
          </a:p>
          <a:p>
            <a:r>
              <a:rPr lang="en-US" baseline="0" dirty="0" smtClean="0">
                <a:sym typeface="Wingdings" panose="05000000000000000000" pitchFamily="2" charset="2"/>
              </a:rPr>
              <a:t>Canyon De </a:t>
            </a:r>
            <a:r>
              <a:rPr lang="en-US" baseline="0" dirty="0" err="1" smtClean="0">
                <a:sym typeface="Wingdings" panose="05000000000000000000" pitchFamily="2" charset="2"/>
              </a:rPr>
              <a:t>Chelly</a:t>
            </a:r>
            <a:r>
              <a:rPr lang="en-US" baseline="0" dirty="0" smtClean="0">
                <a:sym typeface="Wingdings" panose="05000000000000000000" pitchFamily="2" charset="2"/>
              </a:rPr>
              <a:t> has been called home for over 5,000 years, starting with ancient Puebloans, to Hopi, to the Navajo. The Navajo people live there today.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1</a:t>
            </a:fld>
            <a:endParaRPr lang="en-US"/>
          </a:p>
        </p:txBody>
      </p:sp>
    </p:spTree>
    <p:extLst>
      <p:ext uri="{BB962C8B-B14F-4D97-AF65-F5344CB8AC3E}">
        <p14:creationId xmlns:p14="http://schemas.microsoft.com/office/powerpoint/2010/main" val="141259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Rocky</a:t>
            </a:r>
            <a:r>
              <a:rPr lang="en-US" baseline="0" dirty="0" smtClean="0"/>
              <a:t> Mountain National Park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10</a:t>
            </a:fld>
            <a:endParaRPr lang="en-US"/>
          </a:p>
        </p:txBody>
      </p:sp>
    </p:spTree>
    <p:extLst>
      <p:ext uri="{BB962C8B-B14F-4D97-AF65-F5344CB8AC3E}">
        <p14:creationId xmlns:p14="http://schemas.microsoft.com/office/powerpoint/2010/main" val="281052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“Ocean</a:t>
            </a:r>
            <a:r>
              <a:rPr lang="en-US" dirty="0" smtClean="0"/>
              <a:t>”  we have to look</a:t>
            </a:r>
            <a:r>
              <a:rPr lang="en-US" baseline="0" dirty="0" smtClean="0"/>
              <a:t> at aquariums, or scuba dive, snorkel or take a submarine to see what is under the ocean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11</a:t>
            </a:fld>
            <a:endParaRPr lang="en-US"/>
          </a:p>
        </p:txBody>
      </p:sp>
    </p:spTree>
    <p:extLst>
      <p:ext uri="{BB962C8B-B14F-4D97-AF65-F5344CB8AC3E}">
        <p14:creationId xmlns:p14="http://schemas.microsoft.com/office/powerpoint/2010/main" val="58782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 we do those things, this is our</a:t>
            </a:r>
            <a:r>
              <a:rPr lang="en-US" baseline="0" dirty="0" smtClean="0"/>
              <a:t> usual view. Thank goodness for all of the explorers and divers who have gone and documented their trips so that we can know what all is in the ocean, and where!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12</a:t>
            </a:fld>
            <a:endParaRPr lang="en-US"/>
          </a:p>
        </p:txBody>
      </p:sp>
    </p:spTree>
    <p:extLst>
      <p:ext uri="{BB962C8B-B14F-4D97-AF65-F5344CB8AC3E}">
        <p14:creationId xmlns:p14="http://schemas.microsoft.com/office/powerpoint/2010/main" val="37227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 (slash mine)</a:t>
            </a:r>
            <a:r>
              <a:rPr lang="en-US" baseline="0" dirty="0" smtClean="0"/>
              <a:t> </a:t>
            </a:r>
            <a:endParaRPr lang="en-US" dirty="0" smtClean="0"/>
          </a:p>
          <a:p>
            <a:endParaRPr lang="en-US" dirty="0" smtClean="0"/>
          </a:p>
          <a:p>
            <a:r>
              <a:rPr lang="en-US" dirty="0" smtClean="0"/>
              <a:t>What about those landforms that are under the ground? While</a:t>
            </a:r>
            <a:r>
              <a:rPr lang="en-US" baseline="0" dirty="0" smtClean="0"/>
              <a:t> caves and caverns are not shown in this exhibition, we can see an image of a coal yard here. This coal yard shows the surface of the earth, with sooty snowbanks and other clues to the existence of coal industry.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13</a:t>
            </a:fld>
            <a:endParaRPr lang="en-US"/>
          </a:p>
        </p:txBody>
      </p:sp>
    </p:spTree>
    <p:extLst>
      <p:ext uri="{BB962C8B-B14F-4D97-AF65-F5344CB8AC3E}">
        <p14:creationId xmlns:p14="http://schemas.microsoft.com/office/powerpoint/2010/main" val="317280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Caves, which may be seen as recreational/vacation spots and areas of geologic interest today, were often utilized as a means for mining for resources. Native Americans, the first discovers of Mammoth Cave, and for 2,000 years mined the cave for minerals such as gypsum. Woven moccasins, torches, shells and pottery have all been found in the cave, well preserved under the surface of the earth.  When (re) discovered by Europeans in the 1800s, it became utilized for the mining of calcium nitrate which was used to create gunpowder. Slaves were forced to mine and process the resources in the cave.  During the War of 1812, the gunpowder made here kept the United States free, </a:t>
            </a:r>
            <a:r>
              <a:rPr lang="en-US" baseline="0" smtClean="0"/>
              <a:t>but not </a:t>
            </a:r>
            <a:r>
              <a:rPr lang="en-US" baseline="0" dirty="0" smtClean="0"/>
              <a:t>everyone in the United States was free- including the miners who helped supply a key ingredient for that gunpowder. </a:t>
            </a:r>
            <a:endParaRPr lang="en-US" dirty="0" smtClean="0"/>
          </a:p>
          <a:p>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14</a:t>
            </a:fld>
            <a:endParaRPr lang="en-US"/>
          </a:p>
        </p:txBody>
      </p:sp>
    </p:spTree>
    <p:extLst>
      <p:ext uri="{BB962C8B-B14F-4D97-AF65-F5344CB8AC3E}">
        <p14:creationId xmlns:p14="http://schemas.microsoft.com/office/powerpoint/2010/main" val="136051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Canyon De </a:t>
            </a:r>
            <a:r>
              <a:rPr lang="en-US" baseline="0" dirty="0" err="1" smtClean="0">
                <a:sym typeface="Wingdings" panose="05000000000000000000" pitchFamily="2" charset="2"/>
              </a:rPr>
              <a:t>Chelly</a:t>
            </a:r>
            <a:r>
              <a:rPr lang="en-US" baseline="0" dirty="0" smtClean="0">
                <a:sym typeface="Wingdings" panose="05000000000000000000" pitchFamily="2" charset="2"/>
              </a:rPr>
              <a:t> </a:t>
            </a:r>
            <a:r>
              <a:rPr lang="en-US" dirty="0" smtClean="0"/>
              <a:t>Today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2</a:t>
            </a:fld>
            <a:endParaRPr lang="en-US"/>
          </a:p>
        </p:txBody>
      </p:sp>
    </p:spTree>
    <p:extLst>
      <p:ext uri="{BB962C8B-B14F-4D97-AF65-F5344CB8AC3E}">
        <p14:creationId xmlns:p14="http://schemas.microsoft.com/office/powerpoint/2010/main" val="57579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grasslands/plains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3</a:t>
            </a:fld>
            <a:endParaRPr lang="en-US"/>
          </a:p>
        </p:txBody>
      </p:sp>
    </p:spTree>
    <p:extLst>
      <p:ext uri="{BB962C8B-B14F-4D97-AF65-F5344CB8AC3E}">
        <p14:creationId xmlns:p14="http://schemas.microsoft.com/office/powerpoint/2010/main" val="240447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Ankle to waist</a:t>
            </a:r>
            <a:r>
              <a:rPr lang="en-US" baseline="0" dirty="0" smtClean="0"/>
              <a:t> high grasses meet stark geologic formations created from deposited layers of earth that were then eroded away to reveal those layers. More than 400 species of plants in the grassy area!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4</a:t>
            </a:fld>
            <a:endParaRPr lang="en-US"/>
          </a:p>
        </p:txBody>
      </p:sp>
    </p:spTree>
    <p:extLst>
      <p:ext uri="{BB962C8B-B14F-4D97-AF65-F5344CB8AC3E}">
        <p14:creationId xmlns:p14="http://schemas.microsoft.com/office/powerpoint/2010/main" val="117782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Grassy</a:t>
            </a:r>
            <a:r>
              <a:rPr lang="en-US" sz="1200" b="0" i="0" kern="1200" baseline="0" dirty="0" smtClean="0">
                <a:solidFill>
                  <a:schemeClr val="tx1"/>
                </a:solidFill>
                <a:effectLst/>
                <a:latin typeface="+mn-lt"/>
                <a:ea typeface="+mn-ea"/>
                <a:cs typeface="+mn-cs"/>
              </a:rPr>
              <a:t> plains….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age of 19, he learned to throw a lariat and handle a six gun like a master. He wandered through the states and territories riding with wagon trains as a hired cowboy. He spent time in encampments of Indian tribes. One night an old wagon freighter talked to him about how the Old West was changing and soon it would be no more. This set Remington to thinking and he decided to record the Old West as he saw it. On his trips to the West, Remington collected articles and clothing used by hunters, trappers, cowboys and Indians. He kept these in his studio so that if any detail of a sketch made in the field raised questions in his mind, He could check with the original. When Remington decided to sculpt, he drew from contemporary history the most picturesque of American People, the unheralded people of the land. By 1895, Remington was recognized as one of the worlds’ foremost experts in art of our wild westerns scenes</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5</a:t>
            </a:fld>
            <a:endParaRPr lang="en-US"/>
          </a:p>
        </p:txBody>
      </p:sp>
    </p:spTree>
    <p:extLst>
      <p:ext uri="{BB962C8B-B14F-4D97-AF65-F5344CB8AC3E}">
        <p14:creationId xmlns:p14="http://schemas.microsoft.com/office/powerpoint/2010/main" val="1494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badlands national park- prairie portion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6</a:t>
            </a:fld>
            <a:endParaRPr lang="en-US"/>
          </a:p>
        </p:txBody>
      </p:sp>
    </p:spTree>
    <p:extLst>
      <p:ext uri="{BB962C8B-B14F-4D97-AF65-F5344CB8AC3E}">
        <p14:creationId xmlns:p14="http://schemas.microsoft.com/office/powerpoint/2010/main" val="78286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Developed/farming on the prairie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7</a:t>
            </a:fld>
            <a:endParaRPr lang="en-US"/>
          </a:p>
        </p:txBody>
      </p:sp>
    </p:spTree>
    <p:extLst>
      <p:ext uri="{BB962C8B-B14F-4D97-AF65-F5344CB8AC3E}">
        <p14:creationId xmlns:p14="http://schemas.microsoft.com/office/powerpoint/2010/main" val="237646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Sometimes things painted or made in the present can tell us about the past.</a:t>
            </a:r>
            <a:r>
              <a:rPr lang="en-US" baseline="0" dirty="0" smtClean="0"/>
              <a:t> The grasslands are growing up again around this abandoned house… </a:t>
            </a:r>
            <a:endParaRPr lang="en-US" dirty="0" smtClean="0"/>
          </a:p>
          <a:p>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8</a:t>
            </a:fld>
            <a:endParaRPr lang="en-US"/>
          </a:p>
        </p:txBody>
      </p:sp>
    </p:spTree>
    <p:extLst>
      <p:ext uri="{BB962C8B-B14F-4D97-AF65-F5344CB8AC3E}">
        <p14:creationId xmlns:p14="http://schemas.microsoft.com/office/powerpoint/2010/main" val="286175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Mountain lands </a:t>
            </a:r>
            <a:endParaRPr lang="en-US" dirty="0"/>
          </a:p>
        </p:txBody>
      </p:sp>
      <p:sp>
        <p:nvSpPr>
          <p:cNvPr id="4" name="Slide Number Placeholder 3"/>
          <p:cNvSpPr>
            <a:spLocks noGrp="1"/>
          </p:cNvSpPr>
          <p:nvPr>
            <p:ph type="sldNum" sz="quarter" idx="10"/>
          </p:nvPr>
        </p:nvSpPr>
        <p:spPr/>
        <p:txBody>
          <a:bodyPr/>
          <a:lstStyle/>
          <a:p>
            <a:fld id="{B9EC578B-551D-4235-B23F-1550E1BCF76F}" type="slidenum">
              <a:rPr lang="en-US" smtClean="0"/>
              <a:t>9</a:t>
            </a:fld>
            <a:endParaRPr lang="en-US"/>
          </a:p>
        </p:txBody>
      </p:sp>
    </p:spTree>
    <p:extLst>
      <p:ext uri="{BB962C8B-B14F-4D97-AF65-F5344CB8AC3E}">
        <p14:creationId xmlns:p14="http://schemas.microsoft.com/office/powerpoint/2010/main" val="303229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686784-8DA4-43DC-8FE7-F6C33783A058}"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131636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86784-8DA4-43DC-8FE7-F6C33783A058}"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209832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86784-8DA4-43DC-8FE7-F6C33783A058}"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405114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86784-8DA4-43DC-8FE7-F6C33783A058}"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94080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86784-8DA4-43DC-8FE7-F6C33783A058}"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212760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686784-8DA4-43DC-8FE7-F6C33783A058}"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272374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686784-8DA4-43DC-8FE7-F6C33783A058}"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254149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686784-8DA4-43DC-8FE7-F6C33783A058}"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87454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86784-8DA4-43DC-8FE7-F6C33783A058}"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429147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86784-8DA4-43DC-8FE7-F6C33783A058}"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145639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86784-8DA4-43DC-8FE7-F6C33783A058}"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B3E4C-BD37-4EA4-9AD8-66FC37B4906B}" type="slidenum">
              <a:rPr lang="en-US" smtClean="0"/>
              <a:t>‹#›</a:t>
            </a:fld>
            <a:endParaRPr lang="en-US"/>
          </a:p>
        </p:txBody>
      </p:sp>
    </p:spTree>
    <p:extLst>
      <p:ext uri="{BB962C8B-B14F-4D97-AF65-F5344CB8AC3E}">
        <p14:creationId xmlns:p14="http://schemas.microsoft.com/office/powerpoint/2010/main" val="321272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86784-8DA4-43DC-8FE7-F6C33783A058}" type="datetimeFigureOut">
              <a:rPr lang="en-US" smtClean="0"/>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B3E4C-BD37-4EA4-9AD8-66FC37B4906B}" type="slidenum">
              <a:rPr lang="en-US" smtClean="0"/>
              <a:t>‹#›</a:t>
            </a:fld>
            <a:endParaRPr lang="en-US"/>
          </a:p>
        </p:txBody>
      </p:sp>
    </p:spTree>
    <p:extLst>
      <p:ext uri="{BB962C8B-B14F-4D97-AF65-F5344CB8AC3E}">
        <p14:creationId xmlns:p14="http://schemas.microsoft.com/office/powerpoint/2010/main" val="127101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2712030"/>
              </p:ext>
            </p:extLst>
          </p:nvPr>
        </p:nvGraphicFramePr>
        <p:xfrm>
          <a:off x="10744200" y="3822247"/>
          <a:ext cx="4286250" cy="3035753"/>
        </p:xfrm>
        <a:graphic>
          <a:graphicData uri="http://schemas.openxmlformats.org/drawingml/2006/table">
            <a:tbl>
              <a:tblPr/>
              <a:tblGrid>
                <a:gridCol w="4286250"/>
              </a:tblGrid>
              <a:tr h="0">
                <a:tc>
                  <a:txBody>
                    <a:bodyPr/>
                    <a:lstStyle/>
                    <a:p>
                      <a:pPr algn="l"/>
                      <a:endParaRPr lang="en-US" dirty="0"/>
                    </a:p>
                  </a:txBody>
                  <a:tcPr marL="28575" marR="28575" marT="28575" marB="28575" anchor="ctr">
                    <a:lnL>
                      <a:noFill/>
                    </a:lnL>
                    <a:lnR>
                      <a:noFill/>
                    </a:lnR>
                    <a:lnT>
                      <a:noFill/>
                    </a:lnT>
                    <a:lnB>
                      <a:noFill/>
                    </a:lnB>
                    <a:solidFill>
                      <a:srgbClr val="FFFFFE"/>
                    </a:solidFill>
                  </a:tcPr>
                </a:tc>
              </a:tr>
              <a:tr h="0">
                <a:tc>
                  <a:txBody>
                    <a:bodyPr/>
                    <a:lstStyle/>
                    <a:p>
                      <a:pPr algn="l"/>
                      <a:r>
                        <a:rPr lang="en-US" b="1" i="1">
                          <a:effectLst/>
                        </a:rPr>
                        <a:t>Canyon De Chelly - Navaho</a:t>
                      </a:r>
                      <a:endParaRPr lang="en-US" i="1">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dirty="0"/>
                        <a:t>Edward S. Curtis </a:t>
                      </a:r>
                      <a:br>
                        <a:rPr lang="en-US" dirty="0"/>
                      </a:br>
                      <a:r>
                        <a:rPr lang="en-US" dirty="0"/>
                        <a:t>1868-1952</a:t>
                      </a:r>
                    </a:p>
                  </a:txBody>
                  <a:tcPr marL="28575" marR="28575" marT="28575" marB="28575" anchor="ctr">
                    <a:lnL>
                      <a:noFill/>
                    </a:lnL>
                    <a:lnR>
                      <a:noFill/>
                    </a:lnR>
                    <a:lnT>
                      <a:noFill/>
                    </a:lnT>
                    <a:lnB>
                      <a:noFill/>
                    </a:lnB>
                    <a:solidFill>
                      <a:srgbClr val="FFFFFE"/>
                    </a:solidFill>
                  </a:tcPr>
                </a:tc>
              </a:tr>
              <a:tr h="0">
                <a:tc>
                  <a:txBody>
                    <a:bodyPr/>
                    <a:lstStyle/>
                    <a:p>
                      <a:pPr algn="l"/>
                      <a:endParaRPr lang="en-US"/>
                    </a:p>
                  </a:txBody>
                  <a:tcPr marL="28575" marR="28575" marT="28575" marB="28575" anchor="ctr">
                    <a:lnL>
                      <a:noFill/>
                    </a:lnL>
                    <a:lnR>
                      <a:noFill/>
                    </a:lnR>
                    <a:lnT>
                      <a:noFill/>
                    </a:lnT>
                    <a:lnB>
                      <a:noFill/>
                    </a:lnB>
                    <a:solidFill>
                      <a:srgbClr val="FFFFFE"/>
                    </a:solidFill>
                  </a:tcPr>
                </a:tc>
              </a:tr>
              <a:tr h="1435553">
                <a:tc>
                  <a:txBody>
                    <a:bodyPr/>
                    <a:lstStyle/>
                    <a:p>
                      <a:pPr algn="l"/>
                      <a:r>
                        <a:rPr lang="en-US" b="1" dirty="0">
                          <a:effectLst/>
                        </a:rPr>
                        <a:t>Acquisition Number: </a:t>
                      </a:r>
                      <a:r>
                        <a:rPr lang="en-US" dirty="0">
                          <a:effectLst/>
                        </a:rPr>
                        <a:t>76.16</a:t>
                      </a:r>
                      <a:br>
                        <a:rPr lang="en-US" dirty="0">
                          <a:effectLst/>
                        </a:rPr>
                      </a:br>
                      <a:r>
                        <a:rPr lang="en-US" b="1" dirty="0">
                          <a:effectLst/>
                        </a:rPr>
                        <a:t>Medium: </a:t>
                      </a:r>
                      <a:r>
                        <a:rPr lang="en-US" dirty="0">
                          <a:effectLst/>
                        </a:rPr>
                        <a:t/>
                      </a:r>
                      <a:br>
                        <a:rPr lang="en-US" dirty="0">
                          <a:effectLst/>
                        </a:rPr>
                      </a:br>
                      <a:r>
                        <a:rPr lang="en-US" b="1" dirty="0" smtClean="0">
                          <a:effectLst/>
                        </a:rPr>
                        <a:t>Size: </a:t>
                      </a:r>
                      <a:r>
                        <a:rPr lang="en-US" dirty="0" smtClean="0">
                          <a:effectLst/>
                        </a:rPr>
                        <a:t>11 1/4" x 15 1/4"</a:t>
                      </a:r>
                      <a:br>
                        <a:rPr lang="en-US" dirty="0" smtClean="0">
                          <a:effectLst/>
                        </a:rPr>
                      </a:br>
                      <a:r>
                        <a:rPr lang="en-US" b="1" dirty="0" smtClean="0">
                          <a:effectLst/>
                        </a:rPr>
                        <a:t>Date: </a:t>
                      </a:r>
                      <a:r>
                        <a:rPr lang="en-US" dirty="0" smtClean="0">
                          <a:effectLst/>
                        </a:rPr>
                        <a:t>1904 </a:t>
                      </a:r>
                      <a:r>
                        <a:rPr lang="en-US" dirty="0">
                          <a:effectLst/>
                        </a:rPr>
                        <a:t/>
                      </a:r>
                      <a:br>
                        <a:rPr lang="en-US" dirty="0">
                          <a:effectLst/>
                        </a:rPr>
                      </a:br>
                      <a:endParaRPr lang="en-US" dirty="0">
                        <a:effectLst/>
                      </a:endParaRPr>
                    </a:p>
                  </a:txBody>
                  <a:tcPr marL="28575" marR="28575" marT="28575" marB="28575" anchor="ctr">
                    <a:lnL>
                      <a:noFill/>
                    </a:lnL>
                    <a:lnR>
                      <a:noFill/>
                    </a:lnR>
                    <a:lnT>
                      <a:noFill/>
                    </a:lnT>
                    <a:lnB>
                      <a:noFill/>
                    </a:lnB>
                    <a:solidFill>
                      <a:srgbClr val="FFFFFE"/>
                    </a:solidFill>
                  </a:tcPr>
                </a:tc>
              </a:tr>
            </a:tbl>
          </a:graphicData>
        </a:graphic>
      </p:graphicFrame>
      <p:pic>
        <p:nvPicPr>
          <p:cNvPr id="2050" name="Picture 2" descr="Canyon De Chelly - Nava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19" y="-22412"/>
            <a:ext cx="8268381" cy="60028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748600499"/>
              </p:ext>
            </p:extLst>
          </p:nvPr>
        </p:nvGraphicFramePr>
        <p:xfrm>
          <a:off x="266019" y="6033037"/>
          <a:ext cx="2934381" cy="815340"/>
        </p:xfrm>
        <a:graphic>
          <a:graphicData uri="http://schemas.openxmlformats.org/drawingml/2006/table">
            <a:tbl>
              <a:tblPr/>
              <a:tblGrid>
                <a:gridCol w="2934381"/>
              </a:tblGrid>
              <a:tr h="167950">
                <a:tc>
                  <a:txBody>
                    <a:bodyPr/>
                    <a:lstStyle/>
                    <a:p>
                      <a:pPr algn="l"/>
                      <a:r>
                        <a:rPr lang="en-US" b="1" i="1" dirty="0">
                          <a:effectLst/>
                        </a:rPr>
                        <a:t>Canyon De </a:t>
                      </a:r>
                      <a:r>
                        <a:rPr lang="en-US" b="1" i="1" dirty="0" err="1">
                          <a:effectLst/>
                        </a:rPr>
                        <a:t>Chelly</a:t>
                      </a:r>
                      <a:r>
                        <a:rPr lang="en-US" b="1" i="1" dirty="0">
                          <a:effectLst/>
                        </a:rPr>
                        <a:t> - Navaho</a:t>
                      </a:r>
                      <a:endParaRPr lang="en-US" i="1" dirty="0">
                        <a:effectLst/>
                      </a:endParaRPr>
                    </a:p>
                  </a:txBody>
                  <a:tcPr marL="28575" marR="28575" marT="28575" marB="28575" anchor="ctr">
                    <a:lnL>
                      <a:noFill/>
                    </a:lnL>
                    <a:lnR>
                      <a:noFill/>
                    </a:lnR>
                    <a:lnT>
                      <a:noFill/>
                    </a:lnT>
                    <a:lnB>
                      <a:noFill/>
                    </a:lnB>
                    <a:solidFill>
                      <a:srgbClr val="FFFFFE"/>
                    </a:solidFill>
                  </a:tcPr>
                </a:tc>
              </a:tr>
              <a:tr h="306942">
                <a:tc>
                  <a:txBody>
                    <a:bodyPr/>
                    <a:lstStyle/>
                    <a:p>
                      <a:pPr algn="l"/>
                      <a:r>
                        <a:rPr lang="en-US" sz="1400" dirty="0"/>
                        <a:t>Edward S. Curtis </a:t>
                      </a:r>
                      <a:br>
                        <a:rPr lang="en-US" sz="1400" dirty="0"/>
                      </a:br>
                      <a:r>
                        <a:rPr lang="en-US" sz="1400" dirty="0"/>
                        <a:t>1868-1952</a:t>
                      </a:r>
                    </a:p>
                  </a:txBody>
                  <a:tcPr marL="28575" marR="28575" marT="28575" marB="28575" anchor="ctr">
                    <a:lnL>
                      <a:noFill/>
                    </a:lnL>
                    <a:lnR>
                      <a:noFill/>
                    </a:lnR>
                    <a:lnT>
                      <a:noFill/>
                    </a:lnT>
                    <a:lnB>
                      <a:noFill/>
                    </a:lnB>
                    <a:solidFill>
                      <a:srgbClr val="FFFFFE"/>
                    </a:solidFill>
                  </a:tcPr>
                </a:tc>
              </a:tr>
            </a:tbl>
          </a:graphicData>
        </a:graphic>
      </p:graphicFrame>
      <p:sp>
        <p:nvSpPr>
          <p:cNvPr id="5" name="Rectangle 4"/>
          <p:cNvSpPr/>
          <p:nvPr/>
        </p:nvSpPr>
        <p:spPr>
          <a:xfrm>
            <a:off x="4433993" y="6211669"/>
            <a:ext cx="4572000" cy="646331"/>
          </a:xfrm>
          <a:prstGeom prst="rect">
            <a:avLst/>
          </a:prstGeom>
        </p:spPr>
        <p:txBody>
          <a:bodyPr>
            <a:spAutoFit/>
          </a:bodyPr>
          <a:lstStyle/>
          <a:p>
            <a:r>
              <a:rPr lang="en-US" b="1" dirty="0"/>
              <a:t>Size: </a:t>
            </a:r>
            <a:r>
              <a:rPr lang="en-US" dirty="0"/>
              <a:t>11 1/4" x 15 1/4"</a:t>
            </a:r>
            <a:br>
              <a:rPr lang="en-US" dirty="0"/>
            </a:br>
            <a:r>
              <a:rPr lang="en-US" b="1" dirty="0"/>
              <a:t>Date: </a:t>
            </a:r>
            <a:r>
              <a:rPr lang="en-US" dirty="0"/>
              <a:t>1904 </a:t>
            </a:r>
          </a:p>
        </p:txBody>
      </p:sp>
    </p:spTree>
    <p:extLst>
      <p:ext uri="{BB962C8B-B14F-4D97-AF65-F5344CB8AC3E}">
        <p14:creationId xmlns:p14="http://schemas.microsoft.com/office/powerpoint/2010/main" val="397382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Bighorn rams on the tun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7" y="-17929"/>
            <a:ext cx="9515475" cy="6343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641" y="6324600"/>
            <a:ext cx="4519058" cy="369332"/>
          </a:xfrm>
          <a:prstGeom prst="rect">
            <a:avLst/>
          </a:prstGeom>
        </p:spPr>
        <p:txBody>
          <a:bodyPr wrap="none">
            <a:spAutoFit/>
          </a:bodyPr>
          <a:lstStyle/>
          <a:p>
            <a:r>
              <a:rPr lang="en-US" b="1" dirty="0"/>
              <a:t>Bighorn rams on the </a:t>
            </a:r>
            <a:r>
              <a:rPr lang="en-US" b="1" dirty="0" smtClean="0"/>
              <a:t>tundra </a:t>
            </a:r>
            <a:r>
              <a:rPr lang="en-US" i="1" dirty="0" smtClean="0"/>
              <a:t>Credit</a:t>
            </a:r>
            <a:r>
              <a:rPr lang="en-US" i="1" dirty="0"/>
              <a:t>: NPS Photo</a:t>
            </a:r>
            <a:endParaRPr lang="en-US" dirty="0"/>
          </a:p>
        </p:txBody>
      </p:sp>
      <p:sp>
        <p:nvSpPr>
          <p:cNvPr id="5" name="Rectangle 4"/>
          <p:cNvSpPr/>
          <p:nvPr/>
        </p:nvSpPr>
        <p:spPr>
          <a:xfrm>
            <a:off x="-36140" y="6564868"/>
            <a:ext cx="9525000" cy="369332"/>
          </a:xfrm>
          <a:prstGeom prst="rect">
            <a:avLst/>
          </a:prstGeom>
        </p:spPr>
        <p:txBody>
          <a:bodyPr wrap="square">
            <a:spAutoFit/>
          </a:bodyPr>
          <a:lstStyle/>
          <a:p>
            <a:r>
              <a:rPr lang="en-US" dirty="0"/>
              <a:t>https://www.nps.gov/media/photo/gallery.htm?id=016D0F70-1DD8-B71B-0BF43FF8619649E6</a:t>
            </a:r>
          </a:p>
        </p:txBody>
      </p:sp>
    </p:spTree>
    <p:extLst>
      <p:ext uri="{BB962C8B-B14F-4D97-AF65-F5344CB8AC3E}">
        <p14:creationId xmlns:p14="http://schemas.microsoft.com/office/powerpoint/2010/main" val="398576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446425"/>
              </p:ext>
            </p:extLst>
          </p:nvPr>
        </p:nvGraphicFramePr>
        <p:xfrm>
          <a:off x="11506200" y="3810000"/>
          <a:ext cx="4286250" cy="2697480"/>
        </p:xfrm>
        <a:graphic>
          <a:graphicData uri="http://schemas.openxmlformats.org/drawingml/2006/table">
            <a:tbl>
              <a:tblPr/>
              <a:tblGrid>
                <a:gridCol w="4286250"/>
              </a:tblGrid>
              <a:tr h="466453">
                <a:tc>
                  <a:txBody>
                    <a:bodyPr/>
                    <a:lstStyle/>
                    <a:p>
                      <a:pPr algn="l"/>
                      <a:r>
                        <a:rPr lang="en-US" b="1" i="1" dirty="0">
                          <a:effectLst/>
                        </a:rPr>
                        <a:t/>
                      </a:r>
                      <a:br>
                        <a:rPr lang="en-US" b="1" i="1" dirty="0">
                          <a:effectLst/>
                        </a:rPr>
                      </a:br>
                      <a:r>
                        <a:rPr lang="en-US" b="1" i="1" dirty="0">
                          <a:effectLst/>
                        </a:rPr>
                        <a:t>Queer Fish</a:t>
                      </a:r>
                      <a:endParaRPr lang="en-US" i="1" dirty="0">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dirty="0"/>
                        <a:t>Mabel Dwight </a:t>
                      </a:r>
                      <a:br>
                        <a:rPr lang="en-US" dirty="0"/>
                      </a:br>
                      <a:r>
                        <a:rPr lang="en-US" dirty="0"/>
                        <a:t>1876-1955</a:t>
                      </a:r>
                    </a:p>
                  </a:txBody>
                  <a:tcPr marL="28575" marR="28575" marT="28575" marB="28575" anchor="ctr">
                    <a:lnL>
                      <a:noFill/>
                    </a:lnL>
                    <a:lnR>
                      <a:noFill/>
                    </a:lnR>
                    <a:lnT>
                      <a:noFill/>
                    </a:lnT>
                    <a:lnB>
                      <a:noFill/>
                    </a:lnB>
                    <a:solidFill>
                      <a:srgbClr val="FFFFFE"/>
                    </a:solidFill>
                  </a:tcPr>
                </a:tc>
              </a:tr>
              <a:tr h="0">
                <a:tc>
                  <a:txBody>
                    <a:bodyPr/>
                    <a:lstStyle/>
                    <a:p>
                      <a:pPr algn="l"/>
                      <a:endParaRPr lang="en-US"/>
                    </a:p>
                  </a:txBody>
                  <a:tcPr marL="28575" marR="28575" marT="28575" marB="28575" anchor="ctr">
                    <a:lnL>
                      <a:noFill/>
                    </a:lnL>
                    <a:lnR>
                      <a:noFill/>
                    </a:lnR>
                    <a:lnT>
                      <a:noFill/>
                    </a:lnT>
                    <a:lnB>
                      <a:noFill/>
                    </a:lnB>
                    <a:solidFill>
                      <a:srgbClr val="FFFFFE"/>
                    </a:solidFill>
                  </a:tcPr>
                </a:tc>
              </a:tr>
              <a:tr h="0">
                <a:tc>
                  <a:txBody>
                    <a:bodyPr/>
                    <a:lstStyle/>
                    <a:p>
                      <a:pPr algn="l"/>
                      <a:r>
                        <a:rPr lang="en-US" b="1" dirty="0">
                          <a:effectLst/>
                        </a:rPr>
                        <a:t>Acquisition Number: </a:t>
                      </a:r>
                      <a:r>
                        <a:rPr lang="en-US" dirty="0">
                          <a:effectLst/>
                        </a:rPr>
                        <a:t>60.23.J</a:t>
                      </a:r>
                      <a:br>
                        <a:rPr lang="en-US" dirty="0">
                          <a:effectLst/>
                        </a:rPr>
                      </a:br>
                      <a:r>
                        <a:rPr lang="en-US" b="1" dirty="0">
                          <a:effectLst/>
                        </a:rPr>
                        <a:t>Medium: </a:t>
                      </a:r>
                      <a:r>
                        <a:rPr lang="en-US" dirty="0">
                          <a:effectLst/>
                        </a:rPr>
                        <a:t/>
                      </a:r>
                      <a:br>
                        <a:rPr lang="en-US" dirty="0">
                          <a:effectLst/>
                        </a:rPr>
                      </a:br>
                      <a:r>
                        <a:rPr lang="en-US" b="1" dirty="0">
                          <a:effectLst/>
                        </a:rPr>
                        <a:t>Size: </a:t>
                      </a:r>
                      <a:r>
                        <a:rPr lang="en-US" dirty="0">
                          <a:effectLst/>
                        </a:rPr>
                        <a:t>10 1/2" x 13"</a:t>
                      </a:r>
                      <a:br>
                        <a:rPr lang="en-US" dirty="0">
                          <a:effectLst/>
                        </a:rPr>
                      </a:br>
                      <a:r>
                        <a:rPr lang="en-US" b="1" dirty="0">
                          <a:effectLst/>
                        </a:rPr>
                        <a:t>Date: </a:t>
                      </a:r>
                      <a:r>
                        <a:rPr lang="en-US" dirty="0">
                          <a:effectLst/>
                        </a:rPr>
                        <a:t>1936 </a:t>
                      </a:r>
                    </a:p>
                  </a:txBody>
                  <a:tcPr marL="28575" marR="28575" marT="28575" marB="28575" anchor="ctr">
                    <a:lnL>
                      <a:noFill/>
                    </a:lnL>
                    <a:lnR>
                      <a:noFill/>
                    </a:lnR>
                    <a:lnT>
                      <a:noFill/>
                    </a:lnT>
                    <a:lnB>
                      <a:noFill/>
                    </a:lnB>
                    <a:solidFill>
                      <a:srgbClr val="FFFFFE"/>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68295772"/>
              </p:ext>
            </p:extLst>
          </p:nvPr>
        </p:nvGraphicFramePr>
        <p:xfrm>
          <a:off x="171450" y="5632973"/>
          <a:ext cx="4286250" cy="1211580"/>
        </p:xfrm>
        <a:graphic>
          <a:graphicData uri="http://schemas.openxmlformats.org/drawingml/2006/table">
            <a:tbl>
              <a:tblPr/>
              <a:tblGrid>
                <a:gridCol w="4286250"/>
              </a:tblGrid>
              <a:tr h="0">
                <a:tc>
                  <a:txBody>
                    <a:bodyPr/>
                    <a:lstStyle/>
                    <a:p>
                      <a:pPr algn="l"/>
                      <a:r>
                        <a:rPr lang="en-US" b="1" i="1" dirty="0">
                          <a:effectLst/>
                        </a:rPr>
                        <a:t/>
                      </a:r>
                      <a:br>
                        <a:rPr lang="en-US" b="1" i="1" dirty="0">
                          <a:effectLst/>
                        </a:rPr>
                      </a:br>
                      <a:r>
                        <a:rPr lang="en-US" b="1" i="1" dirty="0">
                          <a:effectLst/>
                        </a:rPr>
                        <a:t>Queer Fish</a:t>
                      </a:r>
                      <a:endParaRPr lang="en-US" i="1" dirty="0">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dirty="0"/>
                        <a:t>Mabel Dwight </a:t>
                      </a:r>
                      <a:br>
                        <a:rPr lang="en-US" dirty="0"/>
                      </a:br>
                      <a:r>
                        <a:rPr lang="en-US" dirty="0"/>
                        <a:t>1876-1955</a:t>
                      </a:r>
                    </a:p>
                  </a:txBody>
                  <a:tcPr marL="28575" marR="28575" marT="28575" marB="28575" anchor="ctr">
                    <a:lnL>
                      <a:noFill/>
                    </a:lnL>
                    <a:lnR>
                      <a:noFill/>
                    </a:lnR>
                    <a:lnT>
                      <a:noFill/>
                    </a:lnT>
                    <a:lnB>
                      <a:noFill/>
                    </a:lnB>
                    <a:solidFill>
                      <a:srgbClr val="FFFFFE"/>
                    </a:solidFill>
                  </a:tcP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59"/>
            <a:ext cx="7391400" cy="582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05000" y="6171764"/>
            <a:ext cx="4572000" cy="646331"/>
          </a:xfrm>
          <a:prstGeom prst="rect">
            <a:avLst/>
          </a:prstGeom>
        </p:spPr>
        <p:txBody>
          <a:bodyPr>
            <a:spAutoFit/>
          </a:bodyPr>
          <a:lstStyle/>
          <a:p>
            <a:r>
              <a:rPr lang="en-US" b="1" dirty="0"/>
              <a:t>Size: </a:t>
            </a:r>
            <a:r>
              <a:rPr lang="en-US" dirty="0"/>
              <a:t>10 1/2" x 13"</a:t>
            </a:r>
            <a:br>
              <a:rPr lang="en-US" dirty="0"/>
            </a:br>
            <a:r>
              <a:rPr lang="en-US" b="1" dirty="0"/>
              <a:t>Date: </a:t>
            </a:r>
            <a:r>
              <a:rPr lang="en-US" dirty="0"/>
              <a:t>1936 </a:t>
            </a:r>
          </a:p>
        </p:txBody>
      </p:sp>
    </p:spTree>
    <p:extLst>
      <p:ext uri="{BB962C8B-B14F-4D97-AF65-F5344CB8AC3E}">
        <p14:creationId xmlns:p14="http://schemas.microsoft.com/office/powerpoint/2010/main" val="1341708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35" y="-2473204"/>
            <a:ext cx="13487400" cy="9025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 y="6565563"/>
            <a:ext cx="9372600" cy="276999"/>
          </a:xfrm>
          <a:prstGeom prst="rect">
            <a:avLst/>
          </a:prstGeom>
        </p:spPr>
        <p:txBody>
          <a:bodyPr wrap="square">
            <a:spAutoFit/>
          </a:bodyPr>
          <a:lstStyle/>
          <a:p>
            <a:r>
              <a:rPr lang="en-US" sz="1200" dirty="0"/>
              <a:t>https://commons.wikimedia.org/wiki/File:Clouds_over_the_Atlantic_Ocean.jpg#/media/File:Clouds_over_the_Atlantic_Ocean.jpg</a:t>
            </a:r>
          </a:p>
        </p:txBody>
      </p:sp>
    </p:spTree>
    <p:extLst>
      <p:ext uri="{BB962C8B-B14F-4D97-AF65-F5344CB8AC3E}">
        <p14:creationId xmlns:p14="http://schemas.microsoft.com/office/powerpoint/2010/main" val="24727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0601865"/>
              </p:ext>
            </p:extLst>
          </p:nvPr>
        </p:nvGraphicFramePr>
        <p:xfrm>
          <a:off x="7077075" y="3737884"/>
          <a:ext cx="2143125" cy="3028950"/>
        </p:xfrm>
        <a:graphic>
          <a:graphicData uri="http://schemas.openxmlformats.org/drawingml/2006/table">
            <a:tbl>
              <a:tblPr/>
              <a:tblGrid>
                <a:gridCol w="2143125"/>
              </a:tblGrid>
              <a:tr h="0">
                <a:tc>
                  <a:txBody>
                    <a:bodyPr/>
                    <a:lstStyle/>
                    <a:p>
                      <a:pPr algn="l"/>
                      <a:endParaRPr lang="en-US" dirty="0"/>
                    </a:p>
                  </a:txBody>
                  <a:tcPr marL="28575" marR="28575" marT="28575" marB="28575" anchor="ctr">
                    <a:lnL>
                      <a:noFill/>
                    </a:lnL>
                    <a:lnR>
                      <a:noFill/>
                    </a:lnR>
                    <a:lnT>
                      <a:noFill/>
                    </a:lnT>
                    <a:lnB>
                      <a:noFill/>
                    </a:lnB>
                    <a:solidFill>
                      <a:srgbClr val="FFFFFE"/>
                    </a:solidFill>
                  </a:tcPr>
                </a:tc>
              </a:tr>
              <a:tr h="0">
                <a:tc>
                  <a:txBody>
                    <a:bodyPr/>
                    <a:lstStyle/>
                    <a:p>
                      <a:pPr algn="l"/>
                      <a:r>
                        <a:rPr lang="en-US" b="1" i="1">
                          <a:effectLst/>
                        </a:rPr>
                        <a:t>Coal Yard #2</a:t>
                      </a:r>
                      <a:endParaRPr lang="en-US" i="1">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a:t>Carl Gaertner </a:t>
                      </a:r>
                      <a:br>
                        <a:rPr lang="en-US"/>
                      </a:br>
                      <a:r>
                        <a:rPr lang="en-US"/>
                        <a:t>1898-1952</a:t>
                      </a:r>
                    </a:p>
                  </a:txBody>
                  <a:tcPr marL="28575" marR="28575" marT="28575" marB="28575" anchor="ctr">
                    <a:lnL>
                      <a:noFill/>
                    </a:lnL>
                    <a:lnR>
                      <a:noFill/>
                    </a:lnR>
                    <a:lnT>
                      <a:noFill/>
                    </a:lnT>
                    <a:lnB>
                      <a:noFill/>
                    </a:lnB>
                    <a:solidFill>
                      <a:srgbClr val="FFFFFE"/>
                    </a:solidFill>
                  </a:tcPr>
                </a:tc>
              </a:tr>
              <a:tr h="0">
                <a:tc>
                  <a:txBody>
                    <a:bodyPr/>
                    <a:lstStyle/>
                    <a:p>
                      <a:pPr algn="l"/>
                      <a:endParaRPr lang="en-US"/>
                    </a:p>
                  </a:txBody>
                  <a:tcPr marL="28575" marR="28575" marT="28575" marB="28575" anchor="ctr">
                    <a:lnL>
                      <a:noFill/>
                    </a:lnL>
                    <a:lnR>
                      <a:noFill/>
                    </a:lnR>
                    <a:lnT>
                      <a:noFill/>
                    </a:lnT>
                    <a:lnB>
                      <a:noFill/>
                    </a:lnB>
                    <a:solidFill>
                      <a:srgbClr val="FFFFFE"/>
                    </a:solidFill>
                  </a:tcPr>
                </a:tc>
              </a:tr>
              <a:tr h="0">
                <a:tc>
                  <a:txBody>
                    <a:bodyPr/>
                    <a:lstStyle/>
                    <a:p>
                      <a:pPr algn="l"/>
                      <a:r>
                        <a:rPr lang="en-US" b="1" dirty="0">
                          <a:effectLst/>
                        </a:rPr>
                        <a:t>Acquisition Number: </a:t>
                      </a:r>
                      <a:r>
                        <a:rPr lang="en-US" dirty="0">
                          <a:effectLst/>
                        </a:rPr>
                        <a:t>2010.10</a:t>
                      </a:r>
                      <a:br>
                        <a:rPr lang="en-US" dirty="0">
                          <a:effectLst/>
                        </a:rPr>
                      </a:br>
                      <a:r>
                        <a:rPr lang="en-US" b="1" dirty="0">
                          <a:effectLst/>
                        </a:rPr>
                        <a:t>Medium: </a:t>
                      </a:r>
                      <a:r>
                        <a:rPr lang="en-US" dirty="0">
                          <a:effectLst/>
                        </a:rPr>
                        <a:t/>
                      </a:r>
                      <a:br>
                        <a:rPr lang="en-US" dirty="0">
                          <a:effectLst/>
                        </a:rPr>
                      </a:br>
                      <a:r>
                        <a:rPr lang="en-US" b="1" dirty="0">
                          <a:effectLst/>
                        </a:rPr>
                        <a:t>Size: </a:t>
                      </a:r>
                      <a:r>
                        <a:rPr lang="en-US" dirty="0">
                          <a:effectLst/>
                        </a:rPr>
                        <a:t>22" x 29 3/4"</a:t>
                      </a:r>
                      <a:br>
                        <a:rPr lang="en-US" dirty="0">
                          <a:effectLst/>
                        </a:rPr>
                      </a:br>
                      <a:r>
                        <a:rPr lang="en-US" b="1" dirty="0">
                          <a:effectLst/>
                        </a:rPr>
                        <a:t>Date: </a:t>
                      </a:r>
                      <a:r>
                        <a:rPr lang="en-US" dirty="0">
                          <a:effectLst/>
                        </a:rPr>
                        <a:t>1942 </a:t>
                      </a:r>
                    </a:p>
                  </a:txBody>
                  <a:tcPr marL="28575" marR="28575" marT="28575" marB="28575" anchor="ctr">
                    <a:lnL>
                      <a:noFill/>
                    </a:lnL>
                    <a:lnR>
                      <a:noFill/>
                    </a:lnR>
                    <a:lnT>
                      <a:noFill/>
                    </a:lnT>
                    <a:lnB>
                      <a:noFill/>
                    </a:lnB>
                    <a:solidFill>
                      <a:srgbClr val="FFFFFE"/>
                    </a:solidFill>
                  </a:tcPr>
                </a:tc>
              </a:tr>
            </a:tbl>
          </a:graphicData>
        </a:graphic>
      </p:graphicFrame>
      <p:pic>
        <p:nvPicPr>
          <p:cNvPr id="12290" name="Picture 2" descr="Coal Yar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1641"/>
            <a:ext cx="6858000" cy="525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63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Image result for mammoth cave national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28800"/>
            <a:ext cx="161544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mammoth cave national p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ammoth cave national p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Image result for mammoth cave national 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85800"/>
            <a:ext cx="14124022" cy="41147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2146" y="6085114"/>
            <a:ext cx="3455882" cy="369332"/>
          </a:xfrm>
          <a:prstGeom prst="rect">
            <a:avLst/>
          </a:prstGeom>
          <a:noFill/>
        </p:spPr>
        <p:txBody>
          <a:bodyPr wrap="none" rtlCol="0">
            <a:spAutoFit/>
          </a:bodyPr>
          <a:lstStyle/>
          <a:p>
            <a:r>
              <a:rPr lang="en-US" dirty="0" smtClean="0">
                <a:solidFill>
                  <a:schemeClr val="bg1"/>
                </a:solidFill>
              </a:rPr>
              <a:t>Images from </a:t>
            </a:r>
            <a:r>
              <a:rPr lang="en-US" dirty="0" smtClean="0">
                <a:solidFill>
                  <a:schemeClr val="bg1"/>
                </a:solidFill>
              </a:rPr>
              <a:t>NPS- Mammoth Cave </a:t>
            </a:r>
            <a:endParaRPr lang="en-US" dirty="0">
              <a:solidFill>
                <a:schemeClr val="bg1"/>
              </a:solidFill>
            </a:endParaRPr>
          </a:p>
        </p:txBody>
      </p:sp>
    </p:spTree>
    <p:extLst>
      <p:ext uri="{BB962C8B-B14F-4D97-AF65-F5344CB8AC3E}">
        <p14:creationId xmlns:p14="http://schemas.microsoft.com/office/powerpoint/2010/main" val="546554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1344" cy="5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077634"/>
            <a:ext cx="3613040" cy="646331"/>
          </a:xfrm>
          <a:prstGeom prst="rect">
            <a:avLst/>
          </a:prstGeom>
          <a:noFill/>
        </p:spPr>
        <p:txBody>
          <a:bodyPr wrap="none" rtlCol="0">
            <a:spAutoFit/>
          </a:bodyPr>
          <a:lstStyle/>
          <a:p>
            <a:r>
              <a:rPr lang="en-US" sz="3600" b="1" dirty="0" smtClean="0"/>
              <a:t>Canyon De </a:t>
            </a:r>
            <a:r>
              <a:rPr lang="en-US" sz="3600" b="1" dirty="0" err="1" smtClean="0"/>
              <a:t>Chelly</a:t>
            </a:r>
            <a:r>
              <a:rPr lang="en-US" sz="3600" b="1" dirty="0" smtClean="0"/>
              <a:t> </a:t>
            </a:r>
            <a:endParaRPr lang="en-US" sz="3600" b="1" dirty="0"/>
          </a:p>
        </p:txBody>
      </p:sp>
    </p:spTree>
    <p:extLst>
      <p:ext uri="{BB962C8B-B14F-4D97-AF65-F5344CB8AC3E}">
        <p14:creationId xmlns:p14="http://schemas.microsoft.com/office/powerpoint/2010/main" val="423698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0122690"/>
              </p:ext>
            </p:extLst>
          </p:nvPr>
        </p:nvGraphicFramePr>
        <p:xfrm>
          <a:off x="480332" y="5518707"/>
          <a:ext cx="8401050" cy="1948893"/>
        </p:xfrm>
        <a:graphic>
          <a:graphicData uri="http://schemas.openxmlformats.org/drawingml/2006/table">
            <a:tbl>
              <a:tblPr/>
              <a:tblGrid>
                <a:gridCol w="8401050"/>
              </a:tblGrid>
              <a:tr h="100120">
                <a:tc>
                  <a:txBody>
                    <a:bodyPr/>
                    <a:lstStyle/>
                    <a:p>
                      <a:pPr algn="l"/>
                      <a:endParaRPr lang="en-US" dirty="0"/>
                    </a:p>
                  </a:txBody>
                  <a:tcPr marL="28575" marR="28575" marT="28575" marB="28575" anchor="ctr">
                    <a:lnL>
                      <a:noFill/>
                    </a:lnL>
                    <a:lnR>
                      <a:noFill/>
                    </a:lnR>
                    <a:lnT>
                      <a:noFill/>
                    </a:lnT>
                    <a:lnB>
                      <a:noFill/>
                    </a:lnB>
                    <a:solidFill>
                      <a:srgbClr val="FFFFFE"/>
                    </a:solidFill>
                  </a:tcPr>
                </a:tc>
              </a:tr>
              <a:tr h="100120">
                <a:tc>
                  <a:txBody>
                    <a:bodyPr/>
                    <a:lstStyle/>
                    <a:p>
                      <a:pPr algn="l"/>
                      <a:r>
                        <a:rPr lang="en-US" b="1" i="1">
                          <a:effectLst/>
                        </a:rPr>
                        <a:t>Oasis in the Badlands</a:t>
                      </a:r>
                      <a:endParaRPr lang="en-US" i="1">
                        <a:effectLst/>
                      </a:endParaRPr>
                    </a:p>
                  </a:txBody>
                  <a:tcPr marL="28575" marR="28575" marT="28575" marB="28575" anchor="ctr">
                    <a:lnL>
                      <a:noFill/>
                    </a:lnL>
                    <a:lnR>
                      <a:noFill/>
                    </a:lnR>
                    <a:lnT>
                      <a:noFill/>
                    </a:lnT>
                    <a:lnB>
                      <a:noFill/>
                    </a:lnB>
                    <a:solidFill>
                      <a:srgbClr val="FFFFFE"/>
                    </a:solidFill>
                  </a:tcPr>
                </a:tc>
              </a:tr>
              <a:tr h="182977">
                <a:tc>
                  <a:txBody>
                    <a:bodyPr/>
                    <a:lstStyle/>
                    <a:p>
                      <a:pPr algn="l"/>
                      <a:r>
                        <a:rPr lang="en-US" dirty="0"/>
                        <a:t>Edward S. Curtis </a:t>
                      </a:r>
                      <a:br>
                        <a:rPr lang="en-US" dirty="0"/>
                      </a:br>
                      <a:r>
                        <a:rPr lang="en-US" dirty="0"/>
                        <a:t>1868-1952</a:t>
                      </a:r>
                    </a:p>
                  </a:txBody>
                  <a:tcPr marL="28575" marR="28575" marT="28575" marB="28575" anchor="ctr">
                    <a:lnL>
                      <a:noFill/>
                    </a:lnL>
                    <a:lnR>
                      <a:noFill/>
                    </a:lnR>
                    <a:lnT>
                      <a:noFill/>
                    </a:lnT>
                    <a:lnB>
                      <a:noFill/>
                    </a:lnB>
                    <a:solidFill>
                      <a:srgbClr val="FFFFFE"/>
                    </a:solidFill>
                  </a:tcPr>
                </a:tc>
              </a:tr>
              <a:tr h="100120">
                <a:tc>
                  <a:txBody>
                    <a:bodyPr/>
                    <a:lstStyle/>
                    <a:p>
                      <a:pPr algn="l"/>
                      <a:endParaRPr lang="en-US"/>
                    </a:p>
                  </a:txBody>
                  <a:tcPr marL="28575" marR="28575" marT="28575" marB="28575" anchor="ctr">
                    <a:lnL>
                      <a:noFill/>
                    </a:lnL>
                    <a:lnR>
                      <a:noFill/>
                    </a:lnR>
                    <a:lnT>
                      <a:noFill/>
                    </a:lnT>
                    <a:lnB>
                      <a:noFill/>
                    </a:lnB>
                    <a:solidFill>
                      <a:srgbClr val="FFFFFE"/>
                    </a:solidFill>
                  </a:tcPr>
                </a:tc>
              </a:tr>
              <a:tr h="348693">
                <a:tc>
                  <a:txBody>
                    <a:bodyPr/>
                    <a:lstStyle/>
                    <a:p>
                      <a:pPr algn="l"/>
                      <a:endParaRPr lang="en-US" dirty="0">
                        <a:effectLst/>
                      </a:endParaRPr>
                    </a:p>
                  </a:txBody>
                  <a:tcPr marL="28575" marR="28575" marT="28575" marB="28575" anchor="ctr">
                    <a:lnL>
                      <a:noFill/>
                    </a:lnL>
                    <a:lnR>
                      <a:noFill/>
                    </a:lnR>
                    <a:lnT>
                      <a:noFill/>
                    </a:lnT>
                    <a:lnB>
                      <a:noFill/>
                    </a:lnB>
                    <a:solidFill>
                      <a:srgbClr val="FFFFFE"/>
                    </a:solidFill>
                  </a:tcPr>
                </a:tc>
              </a:tr>
            </a:tbl>
          </a:graphicData>
        </a:graphic>
      </p:graphicFrame>
      <p:pic>
        <p:nvPicPr>
          <p:cNvPr id="1026" name="Picture 2" descr="Oasis in the Badl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7" y="-187869"/>
            <a:ext cx="7620000" cy="59761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18857" y="5810071"/>
            <a:ext cx="4572000" cy="1200329"/>
          </a:xfrm>
          <a:prstGeom prst="rect">
            <a:avLst/>
          </a:prstGeom>
        </p:spPr>
        <p:txBody>
          <a:bodyPr>
            <a:spAutoFit/>
          </a:bodyPr>
          <a:lstStyle/>
          <a:p>
            <a:r>
              <a:rPr lang="en-US" b="1" dirty="0" smtClean="0">
                <a:effectLst/>
              </a:rPr>
              <a:t>Acquisition Number: </a:t>
            </a:r>
            <a:r>
              <a:rPr lang="en-US" dirty="0" smtClean="0">
                <a:effectLst/>
              </a:rPr>
              <a:t>2001.3</a:t>
            </a:r>
            <a:br>
              <a:rPr lang="en-US" dirty="0" smtClean="0">
                <a:effectLst/>
              </a:rPr>
            </a:br>
            <a:r>
              <a:rPr lang="en-US" b="1" dirty="0" smtClean="0">
                <a:effectLst/>
              </a:rPr>
              <a:t>Medium: </a:t>
            </a:r>
            <a:r>
              <a:rPr lang="en-US" dirty="0" smtClean="0">
                <a:effectLst/>
              </a:rPr>
              <a:t/>
            </a:r>
            <a:br>
              <a:rPr lang="en-US" dirty="0" smtClean="0">
                <a:effectLst/>
              </a:rPr>
            </a:br>
            <a:r>
              <a:rPr lang="en-US" b="1" dirty="0" smtClean="0">
                <a:effectLst/>
              </a:rPr>
              <a:t>Size: </a:t>
            </a:r>
            <a:r>
              <a:rPr lang="en-US" dirty="0" smtClean="0">
                <a:effectLst/>
              </a:rPr>
              <a:t>10 1/2" x 13 1/2"</a:t>
            </a:r>
            <a:br>
              <a:rPr lang="en-US" dirty="0" smtClean="0">
                <a:effectLst/>
              </a:rPr>
            </a:br>
            <a:r>
              <a:rPr lang="en-US" b="1" dirty="0" smtClean="0">
                <a:effectLst/>
              </a:rPr>
              <a:t>Date: </a:t>
            </a:r>
            <a:r>
              <a:rPr lang="en-US" dirty="0" smtClean="0">
                <a:effectLst/>
              </a:rPr>
              <a:t>c. 1905 </a:t>
            </a:r>
            <a:endParaRPr lang="en-US" dirty="0">
              <a:effectLst/>
            </a:endParaRPr>
          </a:p>
        </p:txBody>
      </p:sp>
    </p:spTree>
    <p:extLst>
      <p:ext uri="{BB962C8B-B14F-4D97-AF65-F5344CB8AC3E}">
        <p14:creationId xmlns:p14="http://schemas.microsoft.com/office/powerpoint/2010/main" val="395470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Badlands</a:t>
            </a:r>
            <a:r>
              <a:rPr lang="en-US" dirty="0" smtClean="0"/>
              <a:t/>
            </a:r>
            <a:br>
              <a:rPr lang="en-US" dirty="0" smtClean="0"/>
            </a:br>
            <a:r>
              <a:rPr lang="en-US" sz="4000" i="1" dirty="0" smtClean="0"/>
              <a:t>half geologic formations, half prairie </a:t>
            </a:r>
            <a:endParaRPr lang="en-US" sz="4000" i="1" dirty="0"/>
          </a:p>
        </p:txBody>
      </p:sp>
      <p:pic>
        <p:nvPicPr>
          <p:cNvPr id="8194" name="Picture 2" descr="Image result for badl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3943"/>
            <a:ext cx="9162336" cy="26708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eologic 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2189" y="4216403"/>
            <a:ext cx="1378208" cy="257605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33" y="4216404"/>
            <a:ext cx="1863367" cy="2608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69041" y="6433008"/>
            <a:ext cx="3484159" cy="369332"/>
          </a:xfrm>
          <a:prstGeom prst="rect">
            <a:avLst/>
          </a:prstGeom>
          <a:noFill/>
        </p:spPr>
        <p:txBody>
          <a:bodyPr wrap="none" rtlCol="0">
            <a:spAutoFit/>
          </a:bodyPr>
          <a:lstStyle/>
          <a:p>
            <a:r>
              <a:rPr lang="en-US" dirty="0" smtClean="0"/>
              <a:t>Info and photos from NPS.gov/</a:t>
            </a:r>
            <a:r>
              <a:rPr lang="en-US" dirty="0" err="1" smtClean="0"/>
              <a:t>badl</a:t>
            </a:r>
            <a:endParaRPr lang="en-US" dirty="0"/>
          </a:p>
        </p:txBody>
      </p:sp>
    </p:spTree>
    <p:extLst>
      <p:ext uri="{BB962C8B-B14F-4D97-AF65-F5344CB8AC3E}">
        <p14:creationId xmlns:p14="http://schemas.microsoft.com/office/powerpoint/2010/main" val="156200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4015748"/>
              </p:ext>
            </p:extLst>
          </p:nvPr>
        </p:nvGraphicFramePr>
        <p:xfrm>
          <a:off x="6629400" y="3556907"/>
          <a:ext cx="4286250" cy="3028950"/>
        </p:xfrm>
        <a:graphic>
          <a:graphicData uri="http://schemas.openxmlformats.org/drawingml/2006/table">
            <a:tbl>
              <a:tblPr/>
              <a:tblGrid>
                <a:gridCol w="4286250"/>
              </a:tblGrid>
              <a:tr h="226695">
                <a:tc>
                  <a:txBody>
                    <a:bodyPr/>
                    <a:lstStyle/>
                    <a:p>
                      <a:pPr algn="l"/>
                      <a:endParaRPr lang="en-US" dirty="0"/>
                    </a:p>
                  </a:txBody>
                  <a:tcPr marL="28575" marR="28575" marT="28575" marB="28575" anchor="ctr">
                    <a:lnL>
                      <a:noFill/>
                    </a:lnL>
                    <a:lnR>
                      <a:noFill/>
                    </a:lnR>
                    <a:lnT>
                      <a:noFill/>
                    </a:lnT>
                    <a:lnB>
                      <a:noFill/>
                    </a:lnB>
                    <a:solidFill>
                      <a:srgbClr val="FFFFFE"/>
                    </a:solidFill>
                  </a:tcPr>
                </a:tc>
              </a:tr>
              <a:tr h="0">
                <a:tc>
                  <a:txBody>
                    <a:bodyPr/>
                    <a:lstStyle/>
                    <a:p>
                      <a:pPr algn="l"/>
                      <a:r>
                        <a:rPr lang="en-US" b="1" i="1">
                          <a:effectLst/>
                        </a:rPr>
                        <a:t>Mutual Surprise</a:t>
                      </a:r>
                      <a:endParaRPr lang="en-US" i="1">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a:t>Frederic Remington </a:t>
                      </a:r>
                      <a:br>
                        <a:rPr lang="en-US"/>
                      </a:br>
                      <a:r>
                        <a:rPr lang="en-US"/>
                        <a:t>1861-1909</a:t>
                      </a:r>
                    </a:p>
                  </a:txBody>
                  <a:tcPr marL="28575" marR="28575" marT="28575" marB="28575" anchor="ctr">
                    <a:lnL>
                      <a:noFill/>
                    </a:lnL>
                    <a:lnR>
                      <a:noFill/>
                    </a:lnR>
                    <a:lnT>
                      <a:noFill/>
                    </a:lnT>
                    <a:lnB>
                      <a:noFill/>
                    </a:lnB>
                    <a:solidFill>
                      <a:srgbClr val="FFFFFE"/>
                    </a:solidFill>
                  </a:tcPr>
                </a:tc>
              </a:tr>
              <a:tr h="0">
                <a:tc>
                  <a:txBody>
                    <a:bodyPr/>
                    <a:lstStyle/>
                    <a:p>
                      <a:pPr algn="l"/>
                      <a:endParaRPr lang="en-US"/>
                    </a:p>
                  </a:txBody>
                  <a:tcPr marL="28575" marR="28575" marT="28575" marB="28575" anchor="ctr">
                    <a:lnL>
                      <a:noFill/>
                    </a:lnL>
                    <a:lnR>
                      <a:noFill/>
                    </a:lnR>
                    <a:lnT>
                      <a:noFill/>
                    </a:lnT>
                    <a:lnB>
                      <a:noFill/>
                    </a:lnB>
                    <a:solidFill>
                      <a:srgbClr val="FFFFFE"/>
                    </a:solidFill>
                  </a:tcPr>
                </a:tc>
              </a:tr>
              <a:tr h="0">
                <a:tc>
                  <a:txBody>
                    <a:bodyPr/>
                    <a:lstStyle/>
                    <a:p>
                      <a:pPr algn="l"/>
                      <a:r>
                        <a:rPr lang="en-US" b="1" dirty="0">
                          <a:effectLst/>
                        </a:rPr>
                        <a:t>Acquisition Number: </a:t>
                      </a:r>
                      <a:r>
                        <a:rPr lang="en-US" dirty="0">
                          <a:effectLst/>
                        </a:rPr>
                        <a:t>61.10</a:t>
                      </a:r>
                      <a:br>
                        <a:rPr lang="en-US" dirty="0">
                          <a:effectLst/>
                        </a:rPr>
                      </a:br>
                      <a:r>
                        <a:rPr lang="en-US" b="1" dirty="0">
                          <a:effectLst/>
                        </a:rPr>
                        <a:t>Medium: </a:t>
                      </a:r>
                      <a:r>
                        <a:rPr lang="en-US" dirty="0">
                          <a:effectLst/>
                        </a:rPr>
                        <a:t/>
                      </a:r>
                      <a:br>
                        <a:rPr lang="en-US" dirty="0">
                          <a:effectLst/>
                        </a:rPr>
                      </a:br>
                      <a:r>
                        <a:rPr lang="en-US" b="1" dirty="0">
                          <a:effectLst/>
                        </a:rPr>
                        <a:t>Size: </a:t>
                      </a:r>
                      <a:r>
                        <a:rPr lang="en-US" dirty="0">
                          <a:effectLst/>
                        </a:rPr>
                        <a:t>12 1/4" x 10 1/4"</a:t>
                      </a:r>
                      <a:br>
                        <a:rPr lang="en-US" dirty="0">
                          <a:effectLst/>
                        </a:rPr>
                      </a:br>
                      <a:r>
                        <a:rPr lang="en-US" b="1" dirty="0">
                          <a:effectLst/>
                        </a:rPr>
                        <a:t>Date: </a:t>
                      </a:r>
                      <a:r>
                        <a:rPr lang="en-US" dirty="0" err="1">
                          <a:effectLst/>
                        </a:rPr>
                        <a:t>n.d.</a:t>
                      </a:r>
                      <a:r>
                        <a:rPr lang="en-US" dirty="0">
                          <a:effectLst/>
                        </a:rPr>
                        <a:t> </a:t>
                      </a:r>
                      <a:br>
                        <a:rPr lang="en-US" dirty="0">
                          <a:effectLst/>
                        </a:rPr>
                      </a:br>
                      <a:endParaRPr lang="en-US" dirty="0">
                        <a:effectLst/>
                      </a:endParaRPr>
                    </a:p>
                  </a:txBody>
                  <a:tcPr marL="28575" marR="28575" marT="28575" marB="28575" anchor="ctr">
                    <a:lnL>
                      <a:noFill/>
                    </a:lnL>
                    <a:lnR>
                      <a:noFill/>
                    </a:lnR>
                    <a:lnT>
                      <a:noFill/>
                    </a:lnT>
                    <a:lnB>
                      <a:noFill/>
                    </a:lnB>
                    <a:solidFill>
                      <a:srgbClr val="FFFFFE"/>
                    </a:solidFill>
                  </a:tcPr>
                </a:tc>
              </a:tr>
            </a:tbl>
          </a:graphicData>
        </a:graphic>
      </p:graphicFrame>
      <p:pic>
        <p:nvPicPr>
          <p:cNvPr id="6146" name="Picture 2" descr="Mutual Surp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585"/>
            <a:ext cx="6074359" cy="712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5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Bison Ru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228600"/>
            <a:ext cx="9525000" cy="7610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6519446"/>
            <a:ext cx="10189030" cy="338554"/>
          </a:xfrm>
          <a:prstGeom prst="rect">
            <a:avLst/>
          </a:prstGeom>
        </p:spPr>
        <p:txBody>
          <a:bodyPr wrap="square">
            <a:spAutoFit/>
          </a:bodyPr>
          <a:lstStyle/>
          <a:p>
            <a:r>
              <a:rPr lang="en-US" sz="1600" dirty="0" smtClean="0"/>
              <a:t>https://www.nps.gov/media/photo/gallery.htm?id=5981E181-155D-4519-3E44C12FD735B27B</a:t>
            </a:r>
            <a:endParaRPr lang="en-US" sz="1600" dirty="0"/>
          </a:p>
        </p:txBody>
      </p:sp>
    </p:spTree>
    <p:extLst>
      <p:ext uri="{BB962C8B-B14F-4D97-AF65-F5344CB8AC3E}">
        <p14:creationId xmlns:p14="http://schemas.microsoft.com/office/powerpoint/2010/main" val="345359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1987836"/>
              </p:ext>
            </p:extLst>
          </p:nvPr>
        </p:nvGraphicFramePr>
        <p:xfrm>
          <a:off x="1524000" y="5584788"/>
          <a:ext cx="4286250" cy="1268730"/>
        </p:xfrm>
        <a:graphic>
          <a:graphicData uri="http://schemas.openxmlformats.org/drawingml/2006/table">
            <a:tbl>
              <a:tblPr/>
              <a:tblGrid>
                <a:gridCol w="4286250"/>
              </a:tblGrid>
              <a:tr h="0">
                <a:tc>
                  <a:txBody>
                    <a:bodyPr/>
                    <a:lstStyle/>
                    <a:p>
                      <a:pPr algn="l"/>
                      <a:endParaRPr lang="en-US" dirty="0"/>
                    </a:p>
                  </a:txBody>
                  <a:tcPr marL="28575" marR="28575" marT="28575" marB="28575" anchor="ctr">
                    <a:lnL>
                      <a:noFill/>
                    </a:lnL>
                    <a:lnR>
                      <a:noFill/>
                    </a:lnR>
                    <a:lnT>
                      <a:noFill/>
                    </a:lnT>
                    <a:lnB>
                      <a:noFill/>
                    </a:lnB>
                    <a:solidFill>
                      <a:srgbClr val="FFFFFE"/>
                    </a:solidFill>
                  </a:tcPr>
                </a:tc>
              </a:tr>
              <a:tr h="0">
                <a:tc>
                  <a:txBody>
                    <a:bodyPr/>
                    <a:lstStyle/>
                    <a:p>
                      <a:pPr algn="l"/>
                      <a:r>
                        <a:rPr lang="en-US" b="1" i="1">
                          <a:effectLst/>
                        </a:rPr>
                        <a:t>Island Hay</a:t>
                      </a:r>
                      <a:endParaRPr lang="en-US" i="1">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dirty="0"/>
                        <a:t>Thomas Hart Benton </a:t>
                      </a:r>
                      <a:br>
                        <a:rPr lang="en-US" dirty="0"/>
                      </a:br>
                      <a:r>
                        <a:rPr lang="en-US" dirty="0"/>
                        <a:t>1889-1975</a:t>
                      </a:r>
                    </a:p>
                  </a:txBody>
                  <a:tcPr marL="28575" marR="28575" marT="28575" marB="28575" anchor="ctr">
                    <a:lnL>
                      <a:noFill/>
                    </a:lnL>
                    <a:lnR>
                      <a:noFill/>
                    </a:lnR>
                    <a:lnT>
                      <a:noFill/>
                    </a:lnT>
                    <a:lnB>
                      <a:noFill/>
                    </a:lnB>
                    <a:solidFill>
                      <a:srgbClr val="FFFFFE"/>
                    </a:solidFill>
                  </a:tcPr>
                </a:tc>
              </a:tr>
            </a:tbl>
          </a:graphicData>
        </a:graphic>
      </p:graphicFrame>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1937193"/>
              </p:ext>
            </p:extLst>
          </p:nvPr>
        </p:nvGraphicFramePr>
        <p:xfrm>
          <a:off x="4857750" y="5358653"/>
          <a:ext cx="4286250" cy="1485900"/>
        </p:xfrm>
        <a:graphic>
          <a:graphicData uri="http://schemas.openxmlformats.org/drawingml/2006/table">
            <a:tbl>
              <a:tblPr/>
              <a:tblGrid>
                <a:gridCol w="4286250"/>
              </a:tblGrid>
              <a:tr h="0">
                <a:tc>
                  <a:txBody>
                    <a:bodyPr/>
                    <a:lstStyle/>
                    <a:p>
                      <a:pPr algn="l"/>
                      <a:endParaRPr lang="en-US" dirty="0"/>
                    </a:p>
                  </a:txBody>
                  <a:tcPr marL="28575" marR="28575" marT="28575" marB="28575" anchor="ctr">
                    <a:lnL>
                      <a:noFill/>
                    </a:lnL>
                    <a:lnR>
                      <a:noFill/>
                    </a:lnR>
                    <a:lnT>
                      <a:noFill/>
                    </a:lnT>
                    <a:lnB>
                      <a:noFill/>
                    </a:lnB>
                    <a:solidFill>
                      <a:srgbClr val="FFFFFE"/>
                    </a:solidFill>
                  </a:tcPr>
                </a:tc>
              </a:tr>
              <a:tr h="0">
                <a:tc>
                  <a:txBody>
                    <a:bodyPr/>
                    <a:lstStyle/>
                    <a:p>
                      <a:pPr algn="l"/>
                      <a:r>
                        <a:rPr lang="en-US" b="1" dirty="0">
                          <a:effectLst/>
                        </a:rPr>
                        <a:t>Acquisition Number: </a:t>
                      </a:r>
                      <a:r>
                        <a:rPr lang="en-US" dirty="0">
                          <a:effectLst/>
                        </a:rPr>
                        <a:t>84.50</a:t>
                      </a:r>
                      <a:br>
                        <a:rPr lang="en-US" dirty="0">
                          <a:effectLst/>
                        </a:rPr>
                      </a:br>
                      <a:r>
                        <a:rPr lang="en-US" b="1" dirty="0">
                          <a:effectLst/>
                        </a:rPr>
                        <a:t>Medium: </a:t>
                      </a:r>
                      <a:r>
                        <a:rPr lang="en-US" dirty="0">
                          <a:effectLst/>
                        </a:rPr>
                        <a:t/>
                      </a:r>
                      <a:br>
                        <a:rPr lang="en-US" dirty="0">
                          <a:effectLst/>
                        </a:rPr>
                      </a:br>
                      <a:r>
                        <a:rPr lang="en-US" b="1" dirty="0">
                          <a:effectLst/>
                        </a:rPr>
                        <a:t>Size: </a:t>
                      </a:r>
                      <a:r>
                        <a:rPr lang="en-US" dirty="0">
                          <a:effectLst/>
                        </a:rPr>
                        <a:t>9 3/4" x 12 1/2"</a:t>
                      </a:r>
                      <a:br>
                        <a:rPr lang="en-US" dirty="0">
                          <a:effectLst/>
                        </a:rPr>
                      </a:br>
                      <a:r>
                        <a:rPr lang="en-US" b="1" dirty="0">
                          <a:effectLst/>
                        </a:rPr>
                        <a:t>Date: </a:t>
                      </a:r>
                      <a:r>
                        <a:rPr lang="en-US" dirty="0">
                          <a:effectLst/>
                        </a:rPr>
                        <a:t>1946 </a:t>
                      </a:r>
                    </a:p>
                  </a:txBody>
                  <a:tcPr marL="28575" marR="28575" marT="28575" marB="28575" anchor="ctr">
                    <a:lnL>
                      <a:noFill/>
                    </a:lnL>
                    <a:lnR>
                      <a:noFill/>
                    </a:lnR>
                    <a:lnT>
                      <a:noFill/>
                    </a:lnT>
                    <a:lnB>
                      <a:noFill/>
                    </a:lnB>
                    <a:solidFill>
                      <a:srgbClr val="FFFFFE"/>
                    </a:solidFill>
                  </a:tcPr>
                </a:tc>
              </a:tr>
            </a:tbl>
          </a:graphicData>
        </a:graphic>
      </p:graphicFrame>
      <p:pic>
        <p:nvPicPr>
          <p:cNvPr id="3074" name="Picture 2" descr="Island 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82"/>
            <a:ext cx="6903811" cy="577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45874507"/>
              </p:ext>
            </p:extLst>
          </p:nvPr>
        </p:nvGraphicFramePr>
        <p:xfrm>
          <a:off x="-4482" y="5893846"/>
          <a:ext cx="4286250" cy="937260"/>
        </p:xfrm>
        <a:graphic>
          <a:graphicData uri="http://schemas.openxmlformats.org/drawingml/2006/table">
            <a:tbl>
              <a:tblPr/>
              <a:tblGrid>
                <a:gridCol w="4286250"/>
              </a:tblGrid>
              <a:tr h="0">
                <a:tc>
                  <a:txBody>
                    <a:bodyPr/>
                    <a:lstStyle/>
                    <a:p>
                      <a:pPr algn="l"/>
                      <a:r>
                        <a:rPr lang="en-US" b="1" i="1" dirty="0">
                          <a:effectLst/>
                        </a:rPr>
                        <a:t>Yesterday and Before and Before</a:t>
                      </a:r>
                      <a:endParaRPr lang="en-US" i="1" dirty="0">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dirty="0"/>
                        <a:t>Loring W. Coleman </a:t>
                      </a:r>
                      <a:br>
                        <a:rPr lang="en-US" dirty="0"/>
                      </a:br>
                      <a:r>
                        <a:rPr lang="en-US" dirty="0"/>
                        <a:t>1918-2015</a:t>
                      </a:r>
                    </a:p>
                  </a:txBody>
                  <a:tcPr marL="28575" marR="28575" marT="28575" marB="28575" anchor="ctr">
                    <a:lnL>
                      <a:noFill/>
                    </a:lnL>
                    <a:lnR>
                      <a:noFill/>
                    </a:lnR>
                    <a:lnT>
                      <a:noFill/>
                    </a:lnT>
                    <a:lnB>
                      <a:noFill/>
                    </a:lnB>
                    <a:solidFill>
                      <a:srgbClr val="FFFFFE"/>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30751972"/>
              </p:ext>
            </p:extLst>
          </p:nvPr>
        </p:nvGraphicFramePr>
        <p:xfrm>
          <a:off x="4114800" y="5349688"/>
          <a:ext cx="4286250" cy="1485900"/>
        </p:xfrm>
        <a:graphic>
          <a:graphicData uri="http://schemas.openxmlformats.org/drawingml/2006/table">
            <a:tbl>
              <a:tblPr/>
              <a:tblGrid>
                <a:gridCol w="4286250"/>
              </a:tblGrid>
              <a:tr h="0">
                <a:tc>
                  <a:txBody>
                    <a:bodyPr/>
                    <a:lstStyle/>
                    <a:p>
                      <a:pPr algn="l"/>
                      <a:endParaRPr lang="en-US"/>
                    </a:p>
                  </a:txBody>
                  <a:tcPr marL="28575" marR="28575" marT="28575" marB="28575" anchor="ctr">
                    <a:lnL>
                      <a:noFill/>
                    </a:lnL>
                    <a:lnR>
                      <a:noFill/>
                    </a:lnR>
                    <a:lnT>
                      <a:noFill/>
                    </a:lnT>
                    <a:lnB>
                      <a:noFill/>
                    </a:lnB>
                    <a:solidFill>
                      <a:srgbClr val="FFFFFE"/>
                    </a:solidFill>
                  </a:tcPr>
                </a:tc>
              </a:tr>
              <a:tr h="0">
                <a:tc>
                  <a:txBody>
                    <a:bodyPr/>
                    <a:lstStyle/>
                    <a:p>
                      <a:pPr algn="l"/>
                      <a:r>
                        <a:rPr lang="en-US" b="1" dirty="0">
                          <a:effectLst/>
                        </a:rPr>
                        <a:t>Acquisition Number: </a:t>
                      </a:r>
                      <a:r>
                        <a:rPr lang="en-US" dirty="0">
                          <a:effectLst/>
                        </a:rPr>
                        <a:t>60.13</a:t>
                      </a:r>
                      <a:br>
                        <a:rPr lang="en-US" dirty="0">
                          <a:effectLst/>
                        </a:rPr>
                      </a:br>
                      <a:r>
                        <a:rPr lang="en-US" b="1" dirty="0">
                          <a:effectLst/>
                        </a:rPr>
                        <a:t>Medium: </a:t>
                      </a:r>
                      <a:r>
                        <a:rPr lang="en-US" dirty="0">
                          <a:effectLst/>
                        </a:rPr>
                        <a:t/>
                      </a:r>
                      <a:br>
                        <a:rPr lang="en-US" dirty="0">
                          <a:effectLst/>
                        </a:rPr>
                      </a:br>
                      <a:r>
                        <a:rPr lang="en-US" b="1" dirty="0">
                          <a:effectLst/>
                        </a:rPr>
                        <a:t>Size: </a:t>
                      </a:r>
                      <a:r>
                        <a:rPr lang="en-US" dirty="0">
                          <a:effectLst/>
                        </a:rPr>
                        <a:t>38 1/2" x 25 1/4"</a:t>
                      </a:r>
                      <a:br>
                        <a:rPr lang="en-US" dirty="0">
                          <a:effectLst/>
                        </a:rPr>
                      </a:br>
                      <a:r>
                        <a:rPr lang="en-US" b="1" dirty="0">
                          <a:effectLst/>
                        </a:rPr>
                        <a:t>Date: </a:t>
                      </a:r>
                      <a:r>
                        <a:rPr lang="en-US" dirty="0">
                          <a:effectLst/>
                        </a:rPr>
                        <a:t>1958 </a:t>
                      </a:r>
                    </a:p>
                  </a:txBody>
                  <a:tcPr marL="28575" marR="28575" marT="28575" marB="28575" anchor="ctr">
                    <a:lnL>
                      <a:noFill/>
                    </a:lnL>
                    <a:lnR>
                      <a:noFill/>
                    </a:lnR>
                    <a:lnT>
                      <a:noFill/>
                    </a:lnT>
                    <a:lnB>
                      <a:noFill/>
                    </a:lnB>
                    <a:solidFill>
                      <a:srgbClr val="FFFFFE"/>
                    </a:solidFill>
                  </a:tcPr>
                </a:tc>
              </a:tr>
            </a:tbl>
          </a:graphicData>
        </a:graphic>
      </p:graphicFrame>
      <p:pic>
        <p:nvPicPr>
          <p:cNvPr id="5122" name="Picture 2" descr="Yesterday and Before and 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696200" cy="507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4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3797612"/>
              </p:ext>
            </p:extLst>
          </p:nvPr>
        </p:nvGraphicFramePr>
        <p:xfrm>
          <a:off x="-6400800" y="4434840"/>
          <a:ext cx="8463189" cy="2423160"/>
        </p:xfrm>
        <a:graphic>
          <a:graphicData uri="http://schemas.openxmlformats.org/drawingml/2006/table">
            <a:tbl>
              <a:tblPr/>
              <a:tblGrid>
                <a:gridCol w="8463189"/>
              </a:tblGrid>
              <a:tr h="0">
                <a:tc>
                  <a:txBody>
                    <a:bodyPr/>
                    <a:lstStyle/>
                    <a:p>
                      <a:pPr algn="l"/>
                      <a:r>
                        <a:rPr lang="en-US" b="1" i="1" dirty="0">
                          <a:effectLst/>
                        </a:rPr>
                        <a:t>Ferry Crossing</a:t>
                      </a:r>
                      <a:endParaRPr lang="en-US" i="1" dirty="0">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dirty="0"/>
                        <a:t>George L. Clough </a:t>
                      </a:r>
                      <a:br>
                        <a:rPr lang="en-US" dirty="0"/>
                      </a:br>
                      <a:r>
                        <a:rPr lang="en-US" dirty="0"/>
                        <a:t>1824-1901</a:t>
                      </a:r>
                    </a:p>
                  </a:txBody>
                  <a:tcPr marL="28575" marR="28575" marT="28575" marB="28575" anchor="ctr">
                    <a:lnL>
                      <a:noFill/>
                    </a:lnL>
                    <a:lnR>
                      <a:noFill/>
                    </a:lnR>
                    <a:lnT>
                      <a:noFill/>
                    </a:lnT>
                    <a:lnB>
                      <a:noFill/>
                    </a:lnB>
                    <a:solidFill>
                      <a:srgbClr val="FFFFFE"/>
                    </a:solidFill>
                  </a:tcPr>
                </a:tc>
              </a:tr>
              <a:tr h="0">
                <a:tc>
                  <a:txBody>
                    <a:bodyPr/>
                    <a:lstStyle/>
                    <a:p>
                      <a:pPr algn="l"/>
                      <a:endParaRPr lang="en-US"/>
                    </a:p>
                  </a:txBody>
                  <a:tcPr marL="28575" marR="28575" marT="28575" marB="28575" anchor="ctr">
                    <a:lnL>
                      <a:noFill/>
                    </a:lnL>
                    <a:lnR>
                      <a:noFill/>
                    </a:lnR>
                    <a:lnT>
                      <a:noFill/>
                    </a:lnT>
                    <a:lnB>
                      <a:noFill/>
                    </a:lnB>
                    <a:solidFill>
                      <a:srgbClr val="FFFFFE"/>
                    </a:solidFill>
                  </a:tcPr>
                </a:tc>
              </a:tr>
              <a:tr h="0">
                <a:tc>
                  <a:txBody>
                    <a:bodyPr/>
                    <a:lstStyle/>
                    <a:p>
                      <a:pPr algn="l"/>
                      <a:r>
                        <a:rPr lang="en-US" b="1" dirty="0">
                          <a:effectLst/>
                        </a:rPr>
                        <a:t>Acquisition Number: </a:t>
                      </a:r>
                      <a:r>
                        <a:rPr lang="en-US" dirty="0">
                          <a:effectLst/>
                        </a:rPr>
                        <a:t>80.14</a:t>
                      </a:r>
                      <a:br>
                        <a:rPr lang="en-US" dirty="0">
                          <a:effectLst/>
                        </a:rPr>
                      </a:br>
                      <a:r>
                        <a:rPr lang="en-US" b="1" dirty="0">
                          <a:effectLst/>
                        </a:rPr>
                        <a:t>Medium: </a:t>
                      </a:r>
                      <a:r>
                        <a:rPr lang="en-US" dirty="0">
                          <a:effectLst/>
                        </a:rPr>
                        <a:t/>
                      </a:r>
                      <a:br>
                        <a:rPr lang="en-US" dirty="0">
                          <a:effectLst/>
                        </a:rPr>
                      </a:br>
                      <a:r>
                        <a:rPr lang="en-US" b="1" dirty="0">
                          <a:effectLst/>
                        </a:rPr>
                        <a:t>Size: </a:t>
                      </a:r>
                      <a:r>
                        <a:rPr lang="en-US" dirty="0">
                          <a:effectLst/>
                        </a:rPr>
                        <a:t>36" x 56"</a:t>
                      </a:r>
                      <a:br>
                        <a:rPr lang="en-US" dirty="0">
                          <a:effectLst/>
                        </a:rPr>
                      </a:br>
                      <a:r>
                        <a:rPr lang="en-US" b="1" dirty="0">
                          <a:effectLst/>
                        </a:rPr>
                        <a:t>Date: </a:t>
                      </a:r>
                      <a:r>
                        <a:rPr lang="en-US" dirty="0">
                          <a:effectLst/>
                        </a:rPr>
                        <a:t>1901 </a:t>
                      </a:r>
                    </a:p>
                  </a:txBody>
                  <a:tcPr marL="28575" marR="28575" marT="28575" marB="28575" anchor="ctr">
                    <a:lnL>
                      <a:noFill/>
                    </a:lnL>
                    <a:lnR>
                      <a:noFill/>
                    </a:lnR>
                    <a:lnT>
                      <a:noFill/>
                    </a:lnT>
                    <a:lnB>
                      <a:noFill/>
                    </a:lnB>
                    <a:solidFill>
                      <a:srgbClr val="FFFFFE"/>
                    </a:solidFill>
                  </a:tcPr>
                </a:tc>
              </a:tr>
            </a:tbl>
          </a:graphicData>
        </a:graphic>
      </p:graphicFrame>
      <p:pic>
        <p:nvPicPr>
          <p:cNvPr id="4098" name="Picture 2" descr="Ferry Cro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61" y="228600"/>
            <a:ext cx="8610836" cy="5562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236157172"/>
              </p:ext>
            </p:extLst>
          </p:nvPr>
        </p:nvGraphicFramePr>
        <p:xfrm>
          <a:off x="0" y="5791200"/>
          <a:ext cx="8463189" cy="937260"/>
        </p:xfrm>
        <a:graphic>
          <a:graphicData uri="http://schemas.openxmlformats.org/drawingml/2006/table">
            <a:tbl>
              <a:tblPr/>
              <a:tblGrid>
                <a:gridCol w="8463189"/>
              </a:tblGrid>
              <a:tr h="0">
                <a:tc>
                  <a:txBody>
                    <a:bodyPr/>
                    <a:lstStyle/>
                    <a:p>
                      <a:pPr algn="l"/>
                      <a:r>
                        <a:rPr lang="en-US" b="1" i="1" dirty="0">
                          <a:effectLst/>
                        </a:rPr>
                        <a:t>Ferry Crossing</a:t>
                      </a:r>
                      <a:endParaRPr lang="en-US" i="1" dirty="0">
                        <a:effectLst/>
                      </a:endParaRPr>
                    </a:p>
                  </a:txBody>
                  <a:tcPr marL="28575" marR="28575" marT="28575" marB="28575" anchor="ctr">
                    <a:lnL>
                      <a:noFill/>
                    </a:lnL>
                    <a:lnR>
                      <a:noFill/>
                    </a:lnR>
                    <a:lnT>
                      <a:noFill/>
                    </a:lnT>
                    <a:lnB>
                      <a:noFill/>
                    </a:lnB>
                    <a:solidFill>
                      <a:srgbClr val="FFFFFE"/>
                    </a:solidFill>
                  </a:tcPr>
                </a:tc>
              </a:tr>
              <a:tr h="0">
                <a:tc>
                  <a:txBody>
                    <a:bodyPr/>
                    <a:lstStyle/>
                    <a:p>
                      <a:pPr algn="l"/>
                      <a:r>
                        <a:rPr lang="en-US" dirty="0"/>
                        <a:t>George L. Clough </a:t>
                      </a:r>
                      <a:br>
                        <a:rPr lang="en-US" dirty="0"/>
                      </a:br>
                      <a:r>
                        <a:rPr lang="en-US" dirty="0"/>
                        <a:t>1824-1901</a:t>
                      </a:r>
                    </a:p>
                  </a:txBody>
                  <a:tcPr marL="28575" marR="28575" marT="28575" marB="28575" anchor="ctr">
                    <a:lnL>
                      <a:noFill/>
                    </a:lnL>
                    <a:lnR>
                      <a:noFill/>
                    </a:lnR>
                    <a:lnT>
                      <a:noFill/>
                    </a:lnT>
                    <a:lnB>
                      <a:noFill/>
                    </a:lnB>
                    <a:solidFill>
                      <a:srgbClr val="FFFFFE"/>
                    </a:solidFill>
                  </a:tcPr>
                </a:tc>
              </a:tr>
            </a:tbl>
          </a:graphicData>
        </a:graphic>
      </p:graphicFrame>
      <p:sp>
        <p:nvSpPr>
          <p:cNvPr id="5" name="Rectangle 4"/>
          <p:cNvSpPr/>
          <p:nvPr/>
        </p:nvSpPr>
        <p:spPr>
          <a:xfrm>
            <a:off x="2286000" y="6211669"/>
            <a:ext cx="4572000" cy="646331"/>
          </a:xfrm>
          <a:prstGeom prst="rect">
            <a:avLst/>
          </a:prstGeom>
        </p:spPr>
        <p:txBody>
          <a:bodyPr>
            <a:spAutoFit/>
          </a:bodyPr>
          <a:lstStyle/>
          <a:p>
            <a:r>
              <a:rPr lang="en-US" b="1" dirty="0"/>
              <a:t>Size: </a:t>
            </a:r>
            <a:r>
              <a:rPr lang="en-US" dirty="0"/>
              <a:t>36" x 56"</a:t>
            </a:r>
            <a:br>
              <a:rPr lang="en-US" dirty="0"/>
            </a:br>
            <a:r>
              <a:rPr lang="en-US" b="1" dirty="0"/>
              <a:t>Date: </a:t>
            </a:r>
            <a:r>
              <a:rPr lang="en-US" dirty="0"/>
              <a:t>1901 </a:t>
            </a:r>
          </a:p>
        </p:txBody>
      </p:sp>
    </p:spTree>
    <p:extLst>
      <p:ext uri="{BB962C8B-B14F-4D97-AF65-F5344CB8AC3E}">
        <p14:creationId xmlns:p14="http://schemas.microsoft.com/office/powerpoint/2010/main" val="2811330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740</Words>
  <Application>Microsoft Office PowerPoint</Application>
  <PresentationFormat>On-screen Show (4:3)</PresentationFormat>
  <Paragraphs>75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The Badlands half geologic formations, half prairie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Smith</dc:creator>
  <cp:lastModifiedBy>Rachel Smith</cp:lastModifiedBy>
  <cp:revision>18</cp:revision>
  <dcterms:created xsi:type="dcterms:W3CDTF">2018-04-10T19:50:27Z</dcterms:created>
  <dcterms:modified xsi:type="dcterms:W3CDTF">2018-04-24T22:22:43Z</dcterms:modified>
</cp:coreProperties>
</file>